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75E3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0">
    <p:randomBar dir="vert"/>
    <p:sndAc>
      <p:stSnd>
        <p:snd r:embed="rId1" name="camera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5BA48-7806-4BB1-8282-5A7374924C9C}" type="datetimeFigureOut">
              <a:rPr lang="en-US" smtClean="0"/>
              <a:pPr/>
              <a:t>11/3/2009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6AC06-CDC3-4241-A153-675CDC171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20000">
    <p:randomBar dir="vert"/>
    <p:sndAc>
      <p:stSnd>
        <p:snd r:embed="rId13" name="camera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914400" y="152400"/>
            <a:ext cx="73914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تحضير درس رياضيات للصف الخامس الابتدائي</a:t>
            </a:r>
            <a:endParaRPr lang="ar-SA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7772400" y="2438400"/>
            <a:ext cx="1143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 smtClean="0"/>
              <a:t>المهمة </a:t>
            </a:r>
            <a:endParaRPr lang="en-US" b="1" dirty="0"/>
          </a:p>
        </p:txBody>
      </p:sp>
      <p:sp>
        <p:nvSpPr>
          <p:cNvPr id="9" name="مستطيل 8"/>
          <p:cNvSpPr/>
          <p:nvPr/>
        </p:nvSpPr>
        <p:spPr>
          <a:xfrm>
            <a:off x="1371600" y="2514600"/>
            <a:ext cx="570884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قسمة عدد صحيح على عدد مكون من</a:t>
            </a:r>
          </a:p>
          <a:p>
            <a:pPr algn="ctr"/>
            <a:r>
              <a:rPr lang="ar-SA" sz="2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ثلاثة أرقام بدون باق </a:t>
            </a:r>
            <a:r>
              <a:rPr lang="ar-SA" sz="2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ٍ</a:t>
            </a:r>
            <a:endParaRPr lang="ar-SA" sz="20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7696200" y="3429000"/>
            <a:ext cx="1143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 smtClean="0"/>
              <a:t>الأهداف </a:t>
            </a:r>
            <a:endParaRPr lang="en-US" b="1" dirty="0"/>
          </a:p>
        </p:txBody>
      </p:sp>
      <p:sp>
        <p:nvSpPr>
          <p:cNvPr id="16" name="مستطيل 15"/>
          <p:cNvSpPr/>
          <p:nvPr/>
        </p:nvSpPr>
        <p:spPr>
          <a:xfrm>
            <a:off x="-152400" y="3276600"/>
            <a:ext cx="773160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في </a:t>
            </a:r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نهاية 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هذه الفترة يجب أن يكون المتعلم قادرا على أن :</a:t>
            </a:r>
          </a:p>
          <a:p>
            <a:pPr algn="r"/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1- يتعرف على عملية القسمة – المقسوم – المقسوم عليه – خارج القسمة – باقي 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القسمة .</a:t>
            </a:r>
            <a:endParaRPr lang="ar-SA" sz="20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/>
            <a:r>
              <a:rPr lang="ar-SA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 يوجد خارج القسمة وباقي القسمة .</a:t>
            </a:r>
          </a:p>
          <a:p>
            <a:pPr algn="r"/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3- يحب المادة من خلال ممارسة الأنشطة المصاحبة لها .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مخطط انسيابي: تخزين بالوصول التسلسلي 16"/>
          <p:cNvSpPr/>
          <p:nvPr/>
        </p:nvSpPr>
        <p:spPr>
          <a:xfrm>
            <a:off x="7620000" y="4495800"/>
            <a:ext cx="1143000" cy="914400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 smtClean="0"/>
              <a:t>مصادر التعلم</a:t>
            </a:r>
            <a:endParaRPr lang="en-US" b="1" dirty="0"/>
          </a:p>
        </p:txBody>
      </p:sp>
      <p:sp>
        <p:nvSpPr>
          <p:cNvPr id="18" name="مستطيل 17"/>
          <p:cNvSpPr/>
          <p:nvPr/>
        </p:nvSpPr>
        <p:spPr>
          <a:xfrm>
            <a:off x="4038600" y="4800600"/>
            <a:ext cx="319510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السبورة اليدوية  </a:t>
            </a:r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–  الأقلام </a:t>
            </a:r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الملون</a:t>
            </a:r>
            <a:r>
              <a:rPr lang="ar-EG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ة .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ar-SA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9" name="معين 18"/>
          <p:cNvSpPr/>
          <p:nvPr/>
        </p:nvSpPr>
        <p:spPr>
          <a:xfrm>
            <a:off x="7086600" y="5638800"/>
            <a:ext cx="2057400" cy="1219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 smtClean="0"/>
              <a:t>القضايا المتضمنة</a:t>
            </a:r>
            <a:endParaRPr lang="en-US" b="1" dirty="0"/>
          </a:p>
        </p:txBody>
      </p:sp>
      <p:sp>
        <p:nvSpPr>
          <p:cNvPr id="20" name="مستطيل 19"/>
          <p:cNvSpPr/>
          <p:nvPr/>
        </p:nvSpPr>
        <p:spPr>
          <a:xfrm>
            <a:off x="4800600" y="6019800"/>
            <a:ext cx="172996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مواقــــف 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حياتيه</a:t>
            </a:r>
            <a:r>
              <a:rPr lang="ar-EG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.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ar-SA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5562600" y="990600"/>
            <a:ext cx="35814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المكان / الفصل : 5 / 2 </a:t>
            </a:r>
          </a:p>
          <a:p>
            <a:pPr algn="ctr"/>
            <a:r>
              <a:rPr lang="ar-SA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الزمن / 60 دقيقة : الفترة </a:t>
            </a:r>
            <a:r>
              <a:rPr lang="ar-SA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الأولى</a:t>
            </a:r>
            <a:endParaRPr lang="ar-SA" b="1" dirty="0" smtClean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التاريخ / 2 / 11 / 2009 مـ</a:t>
            </a:r>
          </a:p>
          <a:p>
            <a:pPr algn="ctr"/>
            <a:r>
              <a:rPr lang="ar-SA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14 / ذو القعدة / 1430 هـ</a:t>
            </a:r>
            <a:endParaRPr lang="en-US" b="1" dirty="0" smtClean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ar-EG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Tm="20000">
    <p:randomBar dir="vert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6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6700"/>
                            </p:stCondLst>
                            <p:childTnLst>
                              <p:par>
                                <p:cTn id="2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97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3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700"/>
                            </p:stCondLst>
                            <p:childTnLst>
                              <p:par>
                                <p:cTn id="3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3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700"/>
                            </p:stCondLst>
                            <p:childTnLst>
                              <p:par>
                                <p:cTn id="4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3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8700"/>
                            </p:stCondLst>
                            <p:childTnLst>
                              <p:par>
                                <p:cTn id="4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3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1700"/>
                            </p:stCondLst>
                            <p:childTnLst>
                              <p:par>
                                <p:cTn id="4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4700"/>
                            </p:stCondLst>
                            <p:childTnLst>
                              <p:par>
                                <p:cTn id="53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6400"/>
                            </p:stCondLst>
                            <p:childTnLst>
                              <p:par>
                                <p:cTn id="6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9400"/>
                            </p:stCondLst>
                            <p:childTnLst>
                              <p:par>
                                <p:cTn id="6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3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4" grpId="0" animBg="1"/>
      <p:bldP spid="17" grpId="0" animBg="1"/>
      <p:bldP spid="19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رابط 3"/>
          <p:cNvSpPr/>
          <p:nvPr/>
        </p:nvSpPr>
        <p:spPr>
          <a:xfrm>
            <a:off x="7391400" y="152400"/>
            <a:ext cx="1447800" cy="990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 smtClean="0"/>
              <a:t>إستراتيجية </a:t>
            </a:r>
            <a:r>
              <a:rPr lang="ar-SA" b="1" dirty="0" smtClean="0"/>
              <a:t>التعلم</a:t>
            </a:r>
            <a:endParaRPr lang="en-US" b="1" dirty="0"/>
          </a:p>
        </p:txBody>
      </p:sp>
      <p:sp>
        <p:nvSpPr>
          <p:cNvPr id="5" name="مستطيل 4"/>
          <p:cNvSpPr/>
          <p:nvPr/>
        </p:nvSpPr>
        <p:spPr>
          <a:xfrm>
            <a:off x="4267200" y="457200"/>
            <a:ext cx="2819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EG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العصف الذهني</a:t>
            </a:r>
            <a:r>
              <a:rPr lang="ar-EG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.</a:t>
            </a:r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endParaRPr lang="ar-SA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066800" y="1143000"/>
            <a:ext cx="768992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b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آداء شفوي :</a:t>
            </a:r>
          </a:p>
          <a:p>
            <a:pPr algn="ctr"/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1- أنا عدد إذا قسمتني على 5 كان الناتج 11 فمن أنا ؟</a:t>
            </a:r>
          </a:p>
          <a:p>
            <a:pPr algn="ctr"/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أنا </a:t>
            </a:r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العدد </a:t>
            </a:r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55</a:t>
            </a:r>
            <a:endParaRPr lang="ar-SA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2- أنا عدد إذا قسمتني على 4 كان الناتج 9 والباقي 3 ؟</a:t>
            </a:r>
          </a:p>
          <a:p>
            <a:pPr algn="ctr"/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أنا العدد 39</a:t>
            </a:r>
          </a:p>
          <a:p>
            <a:pPr algn="ctr"/>
            <a:r>
              <a:rPr lang="ar-SA" sz="2000" b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آداء تحريري :</a:t>
            </a:r>
          </a:p>
          <a:p>
            <a:pPr algn="ctr"/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باستخدام </a:t>
            </a:r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الكتاب المدرسي صـــ 26 حل تدريب</a:t>
            </a:r>
          </a:p>
          <a:p>
            <a:pPr algn="ctr"/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أقوم بتعريف التلاميذ بعناصر عملية القسمة</a:t>
            </a:r>
          </a:p>
          <a:p>
            <a:pPr algn="ctr"/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39      =     4    ×     9     +      3 </a:t>
            </a:r>
          </a:p>
          <a:p>
            <a:pPr lvl="3" algn="ctr"/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المقسوم   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المقسوم 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عليه 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خارج القسمة      </a:t>
            </a:r>
            <a:r>
              <a:rPr lang="ar-SA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الباقي</a:t>
            </a:r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</a:t>
            </a:r>
            <a:endParaRPr lang="ar-SA" sz="20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lvl="3" algn="ctr"/>
            <a:r>
              <a:rPr lang="ar-S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المقسوم = ( المقسوم عليه × خارج القسمة ) + الباقي </a:t>
            </a:r>
            <a:endParaRPr lang="ar-SA" sz="20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228600" y="4724400"/>
          <a:ext cx="8686799" cy="189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7573"/>
                <a:gridCol w="884371"/>
                <a:gridCol w="1240971"/>
                <a:gridCol w="1240971"/>
                <a:gridCol w="1240971"/>
                <a:gridCol w="1240971"/>
                <a:gridCol w="1240971"/>
              </a:tblGrid>
              <a:tr h="787400"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العلاقة بين</a:t>
                      </a:r>
                      <a:r>
                        <a:rPr lang="ar-EG" sz="1800" b="1" dirty="0" smtClean="0"/>
                        <a:t> عناصر </a:t>
                      </a:r>
                      <a:r>
                        <a:rPr lang="ar-SA" sz="1800" b="1" dirty="0" smtClean="0"/>
                        <a:t> </a:t>
                      </a:r>
                      <a:r>
                        <a:rPr lang="ar-SA" sz="1800" b="1" baseline="0" dirty="0" smtClean="0"/>
                        <a:t>عملي</a:t>
                      </a:r>
                      <a:r>
                        <a:rPr lang="ar-EG" sz="1800" b="1" baseline="0" dirty="0" smtClean="0"/>
                        <a:t>ة </a:t>
                      </a:r>
                      <a:r>
                        <a:rPr lang="ar-SA" sz="1800" b="1" baseline="0" dirty="0" smtClean="0"/>
                        <a:t>القسمة</a:t>
                      </a:r>
                      <a:r>
                        <a:rPr lang="ar-EG" sz="1800" b="1" baseline="0" dirty="0" smtClean="0"/>
                        <a:t>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الباقي</a:t>
                      </a:r>
                      <a:r>
                        <a:rPr lang="ar-EG" sz="1800" b="1" dirty="0" smtClean="0"/>
                        <a:t>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خارج </a:t>
                      </a:r>
                      <a:r>
                        <a:rPr lang="ar-SA" sz="1800" b="1" dirty="0" smtClean="0"/>
                        <a:t>القسمة</a:t>
                      </a:r>
                      <a:r>
                        <a:rPr lang="ar-EG" sz="1800" b="1" dirty="0" smtClean="0"/>
                        <a:t>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المقسوم </a:t>
                      </a:r>
                      <a:r>
                        <a:rPr lang="ar-SA" sz="1800" b="1" dirty="0" smtClean="0"/>
                        <a:t>عليه</a:t>
                      </a:r>
                      <a:r>
                        <a:rPr lang="ar-EG" sz="1800" b="1" dirty="0" smtClean="0"/>
                        <a:t>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المقسوم</a:t>
                      </a:r>
                      <a:r>
                        <a:rPr lang="ar-EG" sz="1800" b="1" dirty="0" smtClean="0"/>
                        <a:t>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عملية </a:t>
                      </a:r>
                      <a:r>
                        <a:rPr lang="ar-SA" sz="1800" b="1" dirty="0" smtClean="0"/>
                        <a:t>القسمة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رقم </a:t>
                      </a:r>
                      <a:r>
                        <a:rPr lang="ar-SA" sz="1800" b="1" dirty="0" smtClean="0"/>
                        <a:t>العملية</a:t>
                      </a:r>
                      <a:r>
                        <a:rPr lang="ar-EG" sz="1800" b="1" dirty="0" smtClean="0"/>
                        <a:t>  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73 =</a:t>
                      </a:r>
                      <a:r>
                        <a:rPr lang="ar-SA" sz="1800" b="1" baseline="0" dirty="0" smtClean="0"/>
                        <a:t> </a:t>
                      </a:r>
                      <a:r>
                        <a:rPr lang="ar-SA" sz="1800" b="1" baseline="0" dirty="0" smtClean="0"/>
                        <a:t>8×9+1</a:t>
                      </a:r>
                      <a:r>
                        <a:rPr lang="ar-EG" sz="1800" b="1" baseline="0" dirty="0" smtClean="0"/>
                        <a:t>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1</a:t>
                      </a:r>
                      <a:r>
                        <a:rPr lang="ar-EG" sz="1800" b="1" dirty="0" smtClean="0"/>
                        <a:t>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9</a:t>
                      </a:r>
                      <a:r>
                        <a:rPr lang="ar-EG" sz="1800" b="1" dirty="0" smtClean="0"/>
                        <a:t> 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8</a:t>
                      </a:r>
                      <a:r>
                        <a:rPr lang="ar-EG" sz="1800" b="1" dirty="0" smtClean="0"/>
                        <a:t> 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73</a:t>
                      </a:r>
                      <a:r>
                        <a:rPr lang="ar-EG" sz="1800" b="1" dirty="0" smtClean="0"/>
                        <a:t>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73÷ </a:t>
                      </a:r>
                      <a:r>
                        <a:rPr lang="ar-SA" sz="1800" b="1" dirty="0" smtClean="0"/>
                        <a:t>8</a:t>
                      </a:r>
                      <a:r>
                        <a:rPr lang="ar-EG" sz="1800" b="1" dirty="0" smtClean="0"/>
                        <a:t>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1</a:t>
                      </a:r>
                      <a:r>
                        <a:rPr lang="ar-EG" sz="1800" b="1" dirty="0" smtClean="0"/>
                        <a:t>       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42</a:t>
                      </a:r>
                      <a:r>
                        <a:rPr lang="ar-EG" sz="1800" b="1" dirty="0" smtClean="0"/>
                        <a:t> =6× 7 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0</a:t>
                      </a:r>
                      <a:r>
                        <a:rPr lang="ar-EG" sz="1800" b="1" dirty="0" smtClean="0"/>
                        <a:t>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7</a:t>
                      </a:r>
                      <a:r>
                        <a:rPr lang="ar-EG" sz="1800" b="1" dirty="0" smtClean="0"/>
                        <a:t> 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6</a:t>
                      </a:r>
                      <a:r>
                        <a:rPr lang="ar-EG" sz="1800" b="1" dirty="0" smtClean="0"/>
                        <a:t> 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42</a:t>
                      </a:r>
                      <a:r>
                        <a:rPr lang="ar-EG" sz="1800" b="1" dirty="0" smtClean="0"/>
                        <a:t>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42÷6</a:t>
                      </a:r>
                      <a:r>
                        <a:rPr lang="ar-EG" sz="1800" b="1" dirty="0" smtClean="0"/>
                        <a:t>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2</a:t>
                      </a:r>
                      <a:r>
                        <a:rPr lang="ar-EG" sz="1800" b="1" dirty="0" smtClean="0"/>
                        <a:t>       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62= </a:t>
                      </a:r>
                      <a:r>
                        <a:rPr lang="ar-SA" sz="1800" b="1" dirty="0" smtClean="0"/>
                        <a:t>9×6+8</a:t>
                      </a:r>
                      <a:r>
                        <a:rPr lang="ar-EG" sz="1800" b="1" dirty="0" smtClean="0"/>
                        <a:t>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8</a:t>
                      </a:r>
                      <a:r>
                        <a:rPr lang="ar-EG" sz="1800" b="1" dirty="0" smtClean="0"/>
                        <a:t>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6</a:t>
                      </a:r>
                      <a:r>
                        <a:rPr lang="ar-EG" sz="1800" b="1" dirty="0" smtClean="0"/>
                        <a:t> 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9</a:t>
                      </a:r>
                      <a:r>
                        <a:rPr lang="ar-EG" sz="1800" b="1" dirty="0" smtClean="0"/>
                        <a:t> 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62</a:t>
                      </a:r>
                      <a:r>
                        <a:rPr lang="ar-EG" sz="1800" b="1" dirty="0" smtClean="0"/>
                        <a:t> 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62÷9</a:t>
                      </a:r>
                      <a:r>
                        <a:rPr lang="ar-EG" sz="1800" b="1" dirty="0" smtClean="0"/>
                        <a:t>    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800" b="1" dirty="0" smtClean="0"/>
                        <a:t>3</a:t>
                      </a:r>
                      <a:r>
                        <a:rPr lang="ar-EG" sz="1800" b="1" dirty="0" smtClean="0"/>
                        <a:t>       </a:t>
                      </a:r>
                      <a:endParaRPr lang="en-US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نجمة ذات 8 نقاط 9"/>
          <p:cNvSpPr/>
          <p:nvPr/>
        </p:nvSpPr>
        <p:spPr>
          <a:xfrm>
            <a:off x="7162800" y="1371600"/>
            <a:ext cx="1752600" cy="1295400"/>
          </a:xfrm>
          <a:prstGeom prst="star8">
            <a:avLst>
              <a:gd name="adj" fmla="val 385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تنفيذ المهمة</a:t>
            </a:r>
            <a:endParaRPr lang="en-US" b="1" dirty="0" smtClean="0"/>
          </a:p>
          <a:p>
            <a:pPr algn="ctr"/>
            <a:endParaRPr lang="ar-EG" dirty="0"/>
          </a:p>
        </p:txBody>
      </p:sp>
      <p:cxnSp>
        <p:nvCxnSpPr>
          <p:cNvPr id="26" name="رابط كسهم مستقيم 25"/>
          <p:cNvCxnSpPr/>
          <p:nvPr/>
        </p:nvCxnSpPr>
        <p:spPr>
          <a:xfrm rot="10800000">
            <a:off x="6629400" y="3810000"/>
            <a:ext cx="304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كسهم مستقيم 27"/>
          <p:cNvCxnSpPr/>
          <p:nvPr/>
        </p:nvCxnSpPr>
        <p:spPr>
          <a:xfrm rot="10800000">
            <a:off x="5410200" y="38100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رابط كسهم مستقيم 30"/>
          <p:cNvCxnSpPr/>
          <p:nvPr/>
        </p:nvCxnSpPr>
        <p:spPr>
          <a:xfrm flipV="1">
            <a:off x="4114800" y="38100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كسهم مستقيم 32"/>
          <p:cNvCxnSpPr/>
          <p:nvPr/>
        </p:nvCxnSpPr>
        <p:spPr>
          <a:xfrm flipV="1">
            <a:off x="2819400" y="38100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20000">
    <p:randomBar dir="vert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000"/>
                            </p:stCondLst>
                            <p:childTnLst>
                              <p:par>
                                <p:cTn id="3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0"/>
                            </p:stCondLst>
                            <p:childTnLst>
                              <p:par>
                                <p:cTn id="3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7000"/>
                            </p:stCondLst>
                            <p:childTnLst>
                              <p:par>
                                <p:cTn id="4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9000"/>
                            </p:stCondLst>
                            <p:childTnLst>
                              <p:par>
                                <p:cTn id="5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1000"/>
                            </p:stCondLst>
                            <p:childTnLst>
                              <p:par>
                                <p:cTn id="6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3000"/>
                            </p:stCondLst>
                            <p:childTnLst>
                              <p:par>
                                <p:cTn id="6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0"/>
                            </p:stCondLst>
                            <p:childTnLst>
                              <p:par>
                                <p:cTn id="74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6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7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4000"/>
                            </p:stCondLst>
                            <p:childTnLst>
                              <p:par>
                                <p:cTn id="8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3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7000"/>
                            </p:stCondLst>
                            <p:childTnLst>
                              <p:par>
                                <p:cTn id="8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9000"/>
                            </p:stCondLst>
                            <p:childTnLst>
                              <p:par>
                                <p:cTn id="9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1000"/>
                            </p:stCondLst>
                            <p:childTnLst>
                              <p:par>
                                <p:cTn id="9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3000"/>
                            </p:stCondLst>
                            <p:childTnLst>
                              <p:par>
                                <p:cTn id="10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5000"/>
                            </p:stCondLst>
                            <p:childTnLst>
                              <p:par>
                                <p:cTn id="10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3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8000"/>
                            </p:stCondLst>
                            <p:childTnLst>
                              <p:par>
                                <p:cTn id="11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181600" y="304800"/>
            <a:ext cx="35814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EG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إ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وج</a:t>
            </a:r>
            <a:r>
              <a:rPr lang="ar-EG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ـ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د </a:t>
            </a:r>
            <a:r>
              <a:rPr lang="ar-SA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خ</a:t>
            </a:r>
            <a:r>
              <a:rPr lang="ar-EG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ــ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ارج قسم</a:t>
            </a:r>
            <a:r>
              <a:rPr lang="ar-EG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ــ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ة </a:t>
            </a:r>
            <a:endParaRPr lang="ar-SA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15345 ÷ 165 </a:t>
            </a:r>
          </a:p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= 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93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6" name="رابط بشكل مرفق 5"/>
          <p:cNvCxnSpPr/>
          <p:nvPr/>
        </p:nvCxnSpPr>
        <p:spPr>
          <a:xfrm rot="10800000" flipV="1">
            <a:off x="990600" y="381000"/>
            <a:ext cx="2286000" cy="533400"/>
          </a:xfrm>
          <a:prstGeom prst="bentConnector3">
            <a:avLst>
              <a:gd name="adj1" fmla="val 6058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/>
          <p:cNvSpPr/>
          <p:nvPr/>
        </p:nvSpPr>
        <p:spPr>
          <a:xfrm>
            <a:off x="1905000" y="381000"/>
            <a:ext cx="13716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15345</a:t>
            </a:r>
            <a:r>
              <a:rPr lang="ar-EG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</a:p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148</a:t>
            </a:r>
            <a:r>
              <a:rPr lang="ar-EG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</a:t>
            </a:r>
          </a:p>
          <a:p>
            <a:pPr algn="ctr"/>
            <a:r>
              <a:rPr lang="ar-EG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ـــــــــــــــــ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143000" y="457200"/>
            <a:ext cx="7040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165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2514600" y="0"/>
            <a:ext cx="762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93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3124200" y="685800"/>
            <a:ext cx="2872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2362200" y="1371600"/>
            <a:ext cx="115929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495</a:t>
            </a:r>
          </a:p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495</a:t>
            </a:r>
          </a:p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ـــ</a:t>
            </a:r>
            <a:r>
              <a:rPr lang="ar-EG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ـــــ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ــــــــ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3200400" y="1676400"/>
            <a:ext cx="2872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590800" y="2362200"/>
            <a:ext cx="7040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000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7162800" y="2971800"/>
            <a:ext cx="1600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نشاط مصاحب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914400" y="2971800"/>
            <a:ext cx="590721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ومن خلال استخدام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إستراتيجية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العصف الذهني</a:t>
            </a:r>
          </a:p>
          <a:p>
            <a:pPr algn="ctr"/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وتقسيم التلاميذ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إلي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مجموعات وتكليف كل مجموعة بالآتي </a:t>
            </a:r>
            <a:r>
              <a:rPr lang="ar-EG" sz="2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</a:t>
            </a:r>
            <a:endParaRPr lang="ar-SA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92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=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×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10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+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</a:t>
            </a:r>
            <a:endParaRPr lang="ar-SA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762000" y="4191000"/>
            <a:ext cx="3581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لون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المقسوم                            </a:t>
            </a:r>
            <a:r>
              <a:rPr lang="ar-S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92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762000" y="4724400"/>
            <a:ext cx="3581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لون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المقسوم عليه                      </a:t>
            </a:r>
            <a:r>
              <a:rPr lang="ar-SA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>9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762000" y="5257800"/>
            <a:ext cx="3581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لون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خارج القسمة    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</a:t>
            </a:r>
            <a:r>
              <a:rPr lang="ar-SA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10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762000" y="5791200"/>
            <a:ext cx="3581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لون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الباقي                 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  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D75E3"/>
                </a:solidFill>
              </a:rPr>
              <a:t>2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D75E3"/>
              </a:solidFill>
            </a:endParaRPr>
          </a:p>
        </p:txBody>
      </p:sp>
      <p:sp>
        <p:nvSpPr>
          <p:cNvPr id="34" name="موجة 33"/>
          <p:cNvSpPr/>
          <p:nvPr/>
        </p:nvSpPr>
        <p:spPr>
          <a:xfrm>
            <a:off x="5715000" y="4191000"/>
            <a:ext cx="2590800" cy="533400"/>
          </a:xfrm>
          <a:prstGeom prst="wave">
            <a:avLst>
              <a:gd name="adj1" fmla="val 12500"/>
              <a:gd name="adj2" fmla="val 5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مجموعة</a:t>
            </a:r>
            <a:r>
              <a:rPr lang="ar-E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1</a:t>
            </a:r>
            <a:endParaRPr lang="ar-E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6" name="موجة 35"/>
          <p:cNvSpPr/>
          <p:nvPr/>
        </p:nvSpPr>
        <p:spPr>
          <a:xfrm>
            <a:off x="5715000" y="4724400"/>
            <a:ext cx="2590800" cy="533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مجموعة    2</a:t>
            </a:r>
            <a:endParaRPr lang="ar-E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7" name="موجة 36"/>
          <p:cNvSpPr/>
          <p:nvPr/>
        </p:nvSpPr>
        <p:spPr>
          <a:xfrm>
            <a:off x="5715000" y="5791200"/>
            <a:ext cx="2590800" cy="533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مجموعة    4</a:t>
            </a:r>
            <a:endParaRPr lang="ar-E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8" name="موجة 37"/>
          <p:cNvSpPr/>
          <p:nvPr/>
        </p:nvSpPr>
        <p:spPr>
          <a:xfrm>
            <a:off x="5715000" y="5257800"/>
            <a:ext cx="2590800" cy="533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مجموعة    3</a:t>
            </a:r>
            <a:endParaRPr lang="ar-E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20000">
    <p:randomBar dir="vert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365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68" decel="50000" autoRev="1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8" fill="hold">
                                          <p:stCondLst>
                                            <p:cond delay="2592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000"/>
                            </p:stCondLst>
                            <p:childTnLst>
                              <p:par>
                                <p:cTn id="5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3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4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000"/>
                            </p:stCondLst>
                            <p:childTnLst>
                              <p:par>
                                <p:cTn id="7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1000"/>
                            </p:stCondLst>
                            <p:childTnLst>
                              <p:par>
                                <p:cTn id="89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3000"/>
                            </p:stCondLst>
                            <p:childTnLst>
                              <p:par>
                                <p:cTn id="97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20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7000"/>
                            </p:stCondLst>
                            <p:childTnLst>
                              <p:par>
                                <p:cTn id="11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5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3" dur="20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4000"/>
                            </p:stCondLst>
                            <p:childTnLst>
                              <p:par>
                                <p:cTn id="12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1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60000"/>
                            </p:stCondLst>
                            <p:childTnLst>
                              <p:par>
                                <p:cTn id="1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20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62000"/>
                            </p:stCondLst>
                            <p:childTnLst>
                              <p:par>
                                <p:cTn id="14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3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64000"/>
                            </p:stCondLst>
                            <p:childTnLst>
                              <p:par>
                                <p:cTn id="14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80000"/>
                            </p:stCondLst>
                            <p:childTnLst>
                              <p:par>
                                <p:cTn id="15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5" dur="20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82000"/>
                            </p:stCondLst>
                            <p:childTnLst>
                              <p:par>
                                <p:cTn id="15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9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84000"/>
                            </p:stCondLst>
                            <p:childTnLst>
                              <p:par>
                                <p:cTn id="16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3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7" grpId="0"/>
      <p:bldP spid="14" grpId="0"/>
      <p:bldP spid="17" grpId="0" animBg="1"/>
      <p:bldP spid="19" grpId="0" animBg="1"/>
      <p:bldP spid="20" grpId="0" animBg="1"/>
      <p:bldP spid="21" grpId="0" animBg="1"/>
      <p:bldP spid="22" grpId="0" animBg="1"/>
      <p:bldP spid="34" grpId="0" uiExpand="1" build="allAtOnce" animBg="1"/>
      <p:bldP spid="36" grpId="0" uiExpand="1" build="allAtOnce" animBg="1"/>
      <p:bldP spid="37" grpId="0" uiExpand="1" build="allAtOnce" animBg="1"/>
      <p:bldP spid="38" grpId="0" uiExpan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667000" y="304800"/>
            <a:ext cx="358140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 – أكمل</a:t>
            </a:r>
          </a:p>
          <a:p>
            <a:pPr algn="ctr"/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ـــــــــــــــــــــ</a:t>
            </a:r>
            <a:r>
              <a:rPr lang="ar-EG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ـــــــــــــــ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ــــــــــــــــــــ</a:t>
            </a:r>
            <a:endParaRPr lang="ar-SA" sz="20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26 ÷ 4 = 6 والباقي 2 </a:t>
            </a:r>
            <a:endParaRPr lang="ar-SA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152400" y="1676400"/>
          <a:ext cx="8763000" cy="1863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219200"/>
                <a:gridCol w="1295400"/>
                <a:gridCol w="1295400"/>
                <a:gridCol w="1295400"/>
                <a:gridCol w="1828800"/>
              </a:tblGrid>
              <a:tr h="1447800">
                <a:tc>
                  <a:txBody>
                    <a:bodyPr/>
                    <a:lstStyle/>
                    <a:p>
                      <a:r>
                        <a:rPr lang="ar-SA" dirty="0" smtClean="0"/>
                        <a:t>العلاقة</a:t>
                      </a:r>
                      <a:r>
                        <a:rPr lang="ar-SA" baseline="0" dirty="0" smtClean="0"/>
                        <a:t> بين عناصر عملية القسمة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الباقي</a:t>
                      </a:r>
                      <a:r>
                        <a:rPr lang="ar-EG" dirty="0" smtClean="0"/>
                        <a:t>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خارج </a:t>
                      </a:r>
                      <a:r>
                        <a:rPr lang="ar-SA" dirty="0" smtClean="0"/>
                        <a:t>القسمة</a:t>
                      </a:r>
                      <a:r>
                        <a:rPr lang="ar-EG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المقسوم </a:t>
                      </a:r>
                      <a:r>
                        <a:rPr lang="ar-SA" dirty="0" smtClean="0"/>
                        <a:t>عليه</a:t>
                      </a:r>
                      <a:r>
                        <a:rPr lang="ar-EG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المقسوم</a:t>
                      </a:r>
                      <a:r>
                        <a:rPr lang="ar-EG" dirty="0" smtClean="0"/>
                        <a:t>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عملية </a:t>
                      </a:r>
                      <a:r>
                        <a:rPr lang="ar-SA" dirty="0" smtClean="0"/>
                        <a:t>القسمة</a:t>
                      </a:r>
                      <a:r>
                        <a:rPr lang="ar-EG" dirty="0" smtClean="0"/>
                        <a:t>      </a:t>
                      </a:r>
                      <a:endParaRPr lang="en-US" dirty="0"/>
                    </a:p>
                  </a:txBody>
                  <a:tcPr/>
                </a:tc>
              </a:tr>
              <a:tr h="415761">
                <a:tc>
                  <a:txBody>
                    <a:bodyPr/>
                    <a:lstStyle/>
                    <a:p>
                      <a:r>
                        <a:rPr lang="ar-SA" b="1" dirty="0" smtClean="0"/>
                        <a:t>26=4×</a:t>
                      </a:r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ar-SA" b="1" dirty="0" smtClean="0"/>
                        <a:t>+</a:t>
                      </a:r>
                      <a:r>
                        <a:rPr lang="ar-EG" b="1" dirty="0" smtClean="0">
                          <a:solidFill>
                            <a:srgbClr val="FF0000"/>
                          </a:solidFill>
                        </a:rPr>
                        <a:t>2   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EG" b="1" dirty="0" smtClean="0"/>
                        <a:t>... </a:t>
                      </a:r>
                      <a:r>
                        <a:rPr lang="ar-EG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ar-EG" b="1" dirty="0" smtClean="0"/>
                        <a:t> ... 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EG" b="1" dirty="0" smtClean="0"/>
                        <a:t>...</a:t>
                      </a:r>
                      <a:r>
                        <a:rPr lang="ar-EG" b="1" baseline="0" dirty="0" smtClean="0"/>
                        <a:t> </a:t>
                      </a:r>
                      <a:r>
                        <a:rPr lang="ar-EG" b="1" baseline="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ar-EG" b="1" baseline="0" dirty="0" smtClean="0"/>
                        <a:t> ...  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EG" b="1" dirty="0" smtClean="0"/>
                        <a:t>... </a:t>
                      </a:r>
                      <a:r>
                        <a:rPr lang="ar-EG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ar-EG" b="1" dirty="0" smtClean="0"/>
                        <a:t> ...   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EG" b="1" dirty="0" smtClean="0"/>
                        <a:t>...</a:t>
                      </a:r>
                      <a:r>
                        <a:rPr lang="ar-EG" b="1" baseline="0" dirty="0" smtClean="0"/>
                        <a:t> </a:t>
                      </a:r>
                      <a:r>
                        <a:rPr lang="ar-EG" b="1" baseline="0" dirty="0" smtClean="0">
                          <a:solidFill>
                            <a:srgbClr val="FF0000"/>
                          </a:solidFill>
                        </a:rPr>
                        <a:t>26</a:t>
                      </a:r>
                      <a:r>
                        <a:rPr lang="ar-EG" b="1" baseline="0" dirty="0" smtClean="0"/>
                        <a:t> ...   </a:t>
                      </a:r>
                      <a:r>
                        <a:rPr lang="en-US" b="1" dirty="0" smtClean="0"/>
                        <a:t>                                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b="1" dirty="0" smtClean="0"/>
                        <a:t>..</a:t>
                      </a:r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26</a:t>
                      </a:r>
                      <a:r>
                        <a:rPr lang="ar-SA" b="1" dirty="0" smtClean="0"/>
                        <a:t>..</a:t>
                      </a:r>
                      <a:r>
                        <a:rPr lang="ar-EG" b="1" dirty="0" smtClean="0"/>
                        <a:t> </a:t>
                      </a:r>
                      <a:r>
                        <a:rPr lang="ar-SA" sz="1400" b="1" dirty="0" smtClean="0">
                          <a:effectLst/>
                        </a:rPr>
                        <a:t>÷</a:t>
                      </a:r>
                      <a:r>
                        <a:rPr lang="ar-SA" b="1" dirty="0" smtClean="0"/>
                        <a:t>..</a:t>
                      </a:r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ar-SA" b="1" dirty="0" smtClean="0"/>
                        <a:t>..</a:t>
                      </a:r>
                      <a:r>
                        <a:rPr lang="ar-EG" b="1" dirty="0" smtClean="0"/>
                        <a:t>     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مستطيل 6"/>
          <p:cNvSpPr/>
          <p:nvPr/>
        </p:nvSpPr>
        <p:spPr>
          <a:xfrm>
            <a:off x="1905000" y="3657600"/>
            <a:ext cx="48768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</a:t>
            </a:r>
            <a:r>
              <a:rPr lang="ar-EG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اوجد خارج قسمة 5904 ÷ 492 =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12</a:t>
            </a:r>
            <a:endParaRPr lang="ar-SA" sz="2000" b="1" cap="none" spc="0" dirty="0" smtClean="0">
              <a:ln w="1143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 – </a:t>
            </a:r>
            <a:r>
              <a:rPr lang="ar-EG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لون </a:t>
            </a:r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خارج قسمة 625 ÷ 152 = </a:t>
            </a:r>
            <a:r>
              <a:rPr lang="ar-SA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</a:t>
            </a:r>
            <a:r>
              <a:rPr lang="ar-E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</a:t>
            </a:r>
            <a:endParaRPr lang="ar-SA" sz="2000" b="1" cap="none" spc="0" dirty="0">
              <a:ln w="1143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نجمة مكونة من 7 نقاط 7"/>
          <p:cNvSpPr/>
          <p:nvPr/>
        </p:nvSpPr>
        <p:spPr>
          <a:xfrm>
            <a:off x="6934200" y="4419600"/>
            <a:ext cx="1981200" cy="13716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 smtClean="0"/>
              <a:t>نشاط </a:t>
            </a:r>
            <a:r>
              <a:rPr lang="ar-SA" sz="2000" b="1" dirty="0" smtClean="0"/>
              <a:t>إضافي</a:t>
            </a:r>
            <a:endParaRPr lang="en-US" sz="2000" b="1" dirty="0"/>
          </a:p>
        </p:txBody>
      </p:sp>
      <p:sp>
        <p:nvSpPr>
          <p:cNvPr id="10" name="مستطيل 9"/>
          <p:cNvSpPr/>
          <p:nvPr/>
        </p:nvSpPr>
        <p:spPr>
          <a:xfrm>
            <a:off x="2362200" y="4572000"/>
            <a:ext cx="3920236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حل رقم 2 صـــ27 بالكتاب المدرسي</a:t>
            </a:r>
          </a:p>
          <a:p>
            <a:pPr algn="ctr"/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 ) 93  </a:t>
            </a:r>
            <a:r>
              <a:rPr lang="ar-EG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</a:t>
            </a:r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EG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</a:t>
            </a:r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 ) 210</a:t>
            </a:r>
          </a:p>
          <a:p>
            <a:pPr algn="ctr"/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ج 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53 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</a:t>
            </a:r>
            <a:r>
              <a:rPr lang="ar-EG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 ) </a:t>
            </a:r>
            <a:r>
              <a:rPr lang="ar-SA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77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</a:t>
            </a:r>
            <a:endParaRPr lang="ar-SA" sz="20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1676400" y="5715000"/>
            <a:ext cx="5334000" cy="95410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إعداد </a:t>
            </a:r>
            <a:r>
              <a:rPr lang="ar-S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أ / عفاف سيد محمود</a:t>
            </a:r>
          </a:p>
          <a:p>
            <a:pPr algn="ctr"/>
            <a:r>
              <a:rPr lang="ar-S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معلم أول ( </a:t>
            </a:r>
            <a:r>
              <a:rPr lang="ar-S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أ</a:t>
            </a:r>
            <a:r>
              <a:rPr lang="ar-S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) رياضيات</a:t>
            </a:r>
            <a:endParaRPr lang="ar-SA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مخطط انسيابي: متعدد المستندات 8"/>
          <p:cNvSpPr/>
          <p:nvPr/>
        </p:nvSpPr>
        <p:spPr>
          <a:xfrm>
            <a:off x="6858000" y="304800"/>
            <a:ext cx="1676400" cy="11430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التـقويـم</a:t>
            </a:r>
            <a:endParaRPr lang="ar-EG" sz="2000" b="1" dirty="0"/>
          </a:p>
        </p:txBody>
      </p:sp>
    </p:spTree>
  </p:cSld>
  <p:clrMapOvr>
    <a:masterClrMapping/>
  </p:clrMapOvr>
  <p:transition spd="slow" advTm="20000">
    <p:randomBar dir="vert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250"/>
                            </p:stCondLst>
                            <p:childTnLst>
                              <p:par>
                                <p:cTn id="21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3250"/>
                            </p:stCondLst>
                            <p:childTnLst>
                              <p:par>
                                <p:cTn id="2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250"/>
                            </p:stCondLst>
                            <p:childTnLst>
                              <p:par>
                                <p:cTn id="3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3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8250"/>
                            </p:stCondLst>
                            <p:childTnLst>
                              <p:par>
                                <p:cTn id="4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3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1250"/>
                            </p:stCondLst>
                            <p:childTnLst>
                              <p:par>
                                <p:cTn id="4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3250"/>
                            </p:stCondLst>
                            <p:childTnLst>
                              <p:par>
                                <p:cTn id="4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250"/>
                            </p:stCondLst>
                            <p:childTnLst>
                              <p:par>
                                <p:cTn id="5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7250"/>
                            </p:stCondLst>
                            <p:childTnLst>
                              <p:par>
                                <p:cTn id="6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9250"/>
                            </p:stCondLst>
                            <p:childTnLst>
                              <p:par>
                                <p:cTn id="6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1250"/>
                            </p:stCondLst>
                            <p:childTnLst>
                              <p:par>
                                <p:cTn id="7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uiExpand="1" build="allAtOnce" animBg="1"/>
      <p:bldP spid="8" grpId="0" uiExpand="1" build="allAtOnce" animBg="1"/>
      <p:bldP spid="10" grpId="0" animBg="1"/>
      <p:bldP spid="11" grpId="0" uiExpand="1" build="allAtOnce" animBg="1"/>
      <p:bldP spid="9" grpId="0" uiExpand="1" build="allAtOnce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417</Words>
  <Application>Microsoft Office PowerPoint</Application>
  <PresentationFormat>عرض على الشاشة (3:4)‏</PresentationFormat>
  <Paragraphs>109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سمة Office</vt:lpstr>
      <vt:lpstr>الشريحة 1</vt:lpstr>
      <vt:lpstr>الشريحة 2</vt:lpstr>
      <vt:lpstr>الشريحة 3</vt:lpstr>
      <vt:lpstr>الشريحة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FIFI</dc:creator>
  <cp:lastModifiedBy>عبووووووودي</cp:lastModifiedBy>
  <cp:revision>29</cp:revision>
  <dcterms:created xsi:type="dcterms:W3CDTF">2009-11-02T21:23:13Z</dcterms:created>
  <dcterms:modified xsi:type="dcterms:W3CDTF">2009-11-03T02:17:17Z</dcterms:modified>
</cp:coreProperties>
</file>